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unito Sans Heavy" charset="1" panose="00000A00000000000000"/>
      <p:regular r:id="rId16"/>
    </p:embeddedFon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  <p:embeddedFont>
      <p:font typeface="League Spartan" charset="1" panose="00000800000000000000"/>
      <p:regular r:id="rId19"/>
    </p:embeddedFont>
    <p:embeddedFont>
      <p:font typeface="Roboto Condensed" charset="1" panose="02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wfp.org/countries/indi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04794" y="-2600035"/>
            <a:ext cx="6326406" cy="15363535"/>
          </a:xfrm>
          <a:prstGeom prst="rect">
            <a:avLst/>
          </a:prstGeom>
          <a:solidFill>
            <a:srgbClr val="F7F7F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137290" y="885878"/>
            <a:ext cx="6591021" cy="9023285"/>
            <a:chOff x="0" y="0"/>
            <a:chExt cx="8788027" cy="12031047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4468" t="0" r="-94468" b="0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365B6D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10295412"/>
              <a:ext cx="8788027" cy="1735635"/>
            </a:xfrm>
            <a:custGeom>
              <a:avLst/>
              <a:gdLst/>
              <a:ahLst/>
              <a:cxnLst/>
              <a:rect r="r" b="b" t="t" l="l"/>
              <a:pathLst>
                <a:path h="1735635" w="8788027">
                  <a:moveTo>
                    <a:pt x="0" y="0"/>
                  </a:moveTo>
                  <a:lnTo>
                    <a:pt x="8788027" y="0"/>
                  </a:lnTo>
                  <a:lnTo>
                    <a:pt x="8788027" y="1735635"/>
                  </a:lnTo>
                  <a:lnTo>
                    <a:pt x="0" y="17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57300" y="2371722"/>
            <a:ext cx="12039245" cy="277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121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Pitch for</a:t>
            </a:r>
          </a:p>
          <a:p>
            <a:pPr algn="l">
              <a:lnSpc>
                <a:spcPts val="10260"/>
              </a:lnSpc>
            </a:pPr>
            <a:r>
              <a:rPr lang="en-US" sz="114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114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26025" y="8743950"/>
            <a:ext cx="3540209" cy="41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724900"/>
            <a:ext cx="388371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7F7F7"/>
                </a:solidFill>
                <a:latin typeface="Roboto Bold"/>
                <a:ea typeface="Roboto Bold"/>
                <a:cs typeface="Roboto Bold"/>
                <a:sym typeface="Roboto Bold"/>
              </a:rPr>
              <a:t>28.09.2024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52500"/>
            <a:ext cx="776742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Saving food, feeding communities.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323" y="91916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TONS </a:t>
            </a:r>
            <a:r>
              <a:rPr lang="en-US" sz="3000">
                <a:solidFill>
                  <a:srgbClr val="F7F7F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OF 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362003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722144" cy="10287000"/>
          </a:xfrm>
          <a:prstGeom prst="rect">
            <a:avLst/>
          </a:prstGeom>
          <a:solidFill>
            <a:srgbClr val="F7F7F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144000" y="2333767"/>
            <a:ext cx="719601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How the </a:t>
            </a:r>
          </a:p>
          <a:p>
            <a:pPr algn="l">
              <a:lnSpc>
                <a:spcPts val="10800"/>
              </a:lnSpc>
            </a:pPr>
          </a:p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App Works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r="r" b="b" t="t" l="l"/>
                <a:pathLst>
                  <a:path h="6473190" w="464566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1D4355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6511"/>
                <a:ext cx="4716780" cy="6544310"/>
              </a:xfrm>
              <a:custGeom>
                <a:avLst/>
                <a:gdLst/>
                <a:ahLst/>
                <a:cxnLst/>
                <a:rect r="r" b="b" t="t" l="l"/>
                <a:pathLst>
                  <a:path h="6544310" w="471678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r="r" b="b" t="t" l="l"/>
                <a:pathLst>
                  <a:path h="6043930" w="420751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57734" t="0" r="-57734" b="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r="r" b="b" t="t" l="l"/>
                <a:pathLst>
                  <a:path h="76322" w="79963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r="r" b="b" t="t" l="l"/>
                <a:pathLst>
                  <a:path h="109395" w="114614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r="r" b="b" t="t" l="l"/>
                <a:pathLst>
                  <a:path h="61058" w="63971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r="r" b="b" t="t" l="l"/>
                <a:pathLst>
                  <a:path h="27985" w="29320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r="r" b="b" t="t" l="l"/>
                <a:pathLst>
                  <a:path h="15264" w="15993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1D4355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905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905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r="r" b="b" t="t" l="l"/>
                <a:pathLst>
                  <a:path h="19050" w="32004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10219282"/>
              <a:ext cx="8788027" cy="1735635"/>
            </a:xfrm>
            <a:custGeom>
              <a:avLst/>
              <a:gdLst/>
              <a:ahLst/>
              <a:cxnLst/>
              <a:rect r="r" b="b" t="t" l="l"/>
              <a:pathLst>
                <a:path h="1735635" w="8788027">
                  <a:moveTo>
                    <a:pt x="0" y="0"/>
                  </a:moveTo>
                  <a:lnTo>
                    <a:pt x="8788027" y="0"/>
                  </a:lnTo>
                  <a:lnTo>
                    <a:pt x="8788027" y="1735636"/>
                  </a:lnTo>
                  <a:lnTo>
                    <a:pt x="0" y="173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144000" y="3762375"/>
            <a:ext cx="728210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90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09242" y="5048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757555"/>
            <a:ext cx="531517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Saving </a:t>
            </a:r>
            <a:r>
              <a:rPr lang="en-US" sz="30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food</a:t>
            </a: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feeding </a:t>
            </a:r>
            <a:r>
              <a:rPr lang="en-US" sz="30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communities.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21748" y="2587625"/>
            <a:ext cx="5320024" cy="509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Connects surplus food with those in need, reducing waste and hunger.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1615" y="1781175"/>
            <a:ext cx="482548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Introducing</a:t>
            </a:r>
          </a:p>
          <a:p>
            <a:pPr algn="r">
              <a:lnSpc>
                <a:spcPts val="6720"/>
              </a:lnSpc>
            </a:pPr>
            <a:r>
              <a:rPr lang="en-US" b="true" sz="5600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b="true" sz="5600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09997" y="1344728"/>
            <a:ext cx="3468006" cy="7047856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4669" t="0" r="-9466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758567" y="8953500"/>
            <a:ext cx="531517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Saving </a:t>
            </a:r>
            <a:r>
              <a:rPr lang="en-US" sz="30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food</a:t>
            </a: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feeding </a:t>
            </a:r>
            <a:r>
              <a:rPr lang="en-US" sz="30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8269" y="5048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30795"/>
            <a:ext cx="18288000" cy="4156205"/>
            <a:chOff x="0" y="0"/>
            <a:chExt cx="24384000" cy="55416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849" r="0" b="34849"/>
            <a:stretch>
              <a:fillRect/>
            </a:stretch>
          </p:blipFill>
          <p:spPr>
            <a:xfrm flipH="false" flipV="false">
              <a:off x="0" y="0"/>
              <a:ext cx="24384000" cy="554160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1431"/>
            <a:ext cx="7196018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Problem</a:t>
            </a:r>
          </a:p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24718" y="1028700"/>
            <a:ext cx="8073906" cy="4149066"/>
            <a:chOff x="0" y="0"/>
            <a:chExt cx="10765208" cy="55320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765208" cy="239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wastage remains a critical global issue, with </a:t>
              </a:r>
              <a:r>
                <a:rPr lang="en-US" sz="2999" b="true">
                  <a:solidFill>
                    <a:srgbClr val="8FEB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countless edible items</a:t>
              </a:r>
              <a:r>
                <a:rPr lang="en-US" sz="2999" b="true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discarded daily while many individuals struggle to </a:t>
              </a:r>
              <a:r>
                <a:rPr lang="en-US" sz="2999" b="true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access basic meals.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31128"/>
              <a:ext cx="10371682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This disconnect between surplus food from donors and those in need creates a pressing need for an efficient redistribution system. A </a:t>
              </a:r>
              <a:r>
                <a:rPr lang="en-US" sz="2399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real-time solution</a:t>
              </a: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is essential to bridge this gap, ensuring that excess food reaches those who need it </a:t>
              </a:r>
              <a:r>
                <a:rPr lang="en-US" sz="2399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most before it goes to waste.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70669" y="6572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70" y="-7846"/>
            <a:ext cx="18328870" cy="2146403"/>
            <a:chOff x="0" y="0"/>
            <a:chExt cx="24438493" cy="28618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26" r="0" b="12526"/>
            <a:stretch>
              <a:fillRect/>
            </a:stretch>
          </p:blipFill>
          <p:spPr>
            <a:xfrm flipH="false" flipV="false">
              <a:off x="0" y="0"/>
              <a:ext cx="6109623" cy="286187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1218" r="0" b="21218"/>
            <a:stretch>
              <a:fillRect/>
            </a:stretch>
          </p:blipFill>
          <p:spPr>
            <a:xfrm flipH="false" flipV="false">
              <a:off x="6109623" y="0"/>
              <a:ext cx="6109623" cy="286187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4846" r="0" b="14846"/>
            <a:stretch>
              <a:fillRect/>
            </a:stretch>
          </p:blipFill>
          <p:spPr>
            <a:xfrm flipH="false" flipV="false">
              <a:off x="12219247" y="0"/>
              <a:ext cx="6109623" cy="286187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55935" r="0" b="6591"/>
            <a:stretch>
              <a:fillRect/>
            </a:stretch>
          </p:blipFill>
          <p:spPr>
            <a:xfrm flipH="false" flipV="false">
              <a:off x="18328870" y="0"/>
              <a:ext cx="6109623" cy="286187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6032022" y="1277663"/>
            <a:ext cx="1153420" cy="266586"/>
            <a:chOff x="0" y="0"/>
            <a:chExt cx="185725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1857251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1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2" y="0"/>
                    <a:pt x="1537211" y="3810"/>
                    <a:pt x="1524511" y="21590"/>
                  </a:cubicBezTo>
                  <a:cubicBezTo>
                    <a:pt x="1513081" y="39370"/>
                    <a:pt x="1516892" y="62230"/>
                    <a:pt x="1534672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1" y="400050"/>
                    <a:pt x="1524512" y="417830"/>
                  </a:cubicBezTo>
                  <a:cubicBezTo>
                    <a:pt x="1532131" y="429260"/>
                    <a:pt x="1543562" y="434340"/>
                    <a:pt x="1556262" y="434340"/>
                  </a:cubicBezTo>
                  <a:cubicBezTo>
                    <a:pt x="1563881" y="434340"/>
                    <a:pt x="1571501" y="431800"/>
                    <a:pt x="1577851" y="427990"/>
                  </a:cubicBezTo>
                  <a:lnTo>
                    <a:pt x="1840742" y="251460"/>
                  </a:lnTo>
                  <a:cubicBezTo>
                    <a:pt x="1850901" y="243840"/>
                    <a:pt x="1857251" y="232410"/>
                    <a:pt x="1857251" y="219710"/>
                  </a:cubicBezTo>
                  <a:cubicBezTo>
                    <a:pt x="1857251" y="207010"/>
                    <a:pt x="1850901" y="195580"/>
                    <a:pt x="1839471" y="18796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02773" y="2690967"/>
            <a:ext cx="719601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Solu</a:t>
            </a:r>
            <a:r>
              <a:rPr lang="en-US" sz="90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02773" y="4800281"/>
            <a:ext cx="4723353" cy="3895490"/>
            <a:chOff x="0" y="0"/>
            <a:chExt cx="6297804" cy="51939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297804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Real-Time</a:t>
              </a:r>
              <a:r>
                <a:rPr lang="en-US" sz="2999" b="true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Food Redistribution Platform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51627"/>
              <a:ext cx="6297804" cy="3642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 </a:t>
              </a:r>
              <a:r>
                <a:rPr lang="en-US" sz="2400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</a:t>
              </a:r>
              <a:r>
                <a:rPr lang="en-US" sz="2400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connects restaurants, hotels, and event planners with volunteers. Donors can easily share excess food, while volunteers quickly find and deliver it.</a:t>
              </a:r>
            </a:p>
            <a:p>
              <a:pPr algn="l">
                <a:lnSpc>
                  <a:spcPts val="31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44318" y="4634027"/>
            <a:ext cx="4558495" cy="3806759"/>
            <a:chOff x="0" y="0"/>
            <a:chExt cx="6077993" cy="507567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077993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8FEB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AI-Driven </a:t>
              </a:r>
              <a:r>
                <a:rPr lang="en-US" sz="2999" b="true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Quality Assessment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33318"/>
              <a:ext cx="6077993" cy="3642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</a:t>
              </a:r>
              <a:r>
                <a:rPr lang="en-US" sz="2400">
                  <a:solidFill>
                    <a:srgbClr val="41C1BA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</a:t>
              </a:r>
              <a:r>
                <a:rPr lang="en-US" sz="2400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uses AI to analyze food photos and predict freshness. Volunteers can prioritize delivering perishable items, reducing waste and ensuring food safety for recipients.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86671" y="4634027"/>
            <a:ext cx="4698771" cy="3895490"/>
            <a:chOff x="0" y="0"/>
            <a:chExt cx="6265028" cy="519398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265028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true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Volunteer Recognition</a:t>
              </a:r>
              <a:r>
                <a:rPr lang="en-US" sz="2999" b="true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and Incentives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551627"/>
              <a:ext cx="6265028" cy="3642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To motivate volunteers, </a:t>
              </a:r>
              <a:r>
                <a:rPr lang="en-US" sz="2399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 </a:t>
              </a:r>
              <a:r>
                <a:rPr lang="en-US" sz="2399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 </a:t>
              </a: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includes a reward system. Volunteers earn badges or certificates for their efforts, fostering a sense of accomplishment and community spirit.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59300" y="2405217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093589" y="5143500"/>
            <a:ext cx="22860000" cy="7181850"/>
          </a:xfrm>
          <a:prstGeom prst="rect">
            <a:avLst/>
          </a:prstGeom>
          <a:solidFill>
            <a:srgbClr val="F7F7F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310205" y="1180861"/>
            <a:ext cx="6052412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5"/>
              </a:lnSpc>
            </a:pPr>
            <a:r>
              <a:rPr lang="en-US" sz="7404" b="true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Around </a:t>
            </a:r>
            <a:r>
              <a:rPr lang="en-US" sz="7404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74</a:t>
            </a:r>
            <a:r>
              <a:rPr lang="en-US" sz="7404" b="true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M+ </a:t>
            </a:r>
            <a:r>
              <a:rPr lang="en-US" sz="7404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tonnes </a:t>
            </a:r>
            <a:r>
              <a:rPr lang="en-US" sz="7404" b="true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foodwaste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84034" y="1517825"/>
            <a:ext cx="5272880" cy="2333390"/>
            <a:chOff x="0" y="0"/>
            <a:chExt cx="7030507" cy="31111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7030507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8FEB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Restaurants closed</a:t>
              </a:r>
              <a:r>
                <a:rPr lang="en-US" sz="29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down or downsized operations.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51627"/>
              <a:ext cx="7030507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The loss accounts for roughly 8% of the total </a:t>
              </a:r>
              <a:r>
                <a:rPr lang="en-US" sz="2399">
                  <a:solidFill>
                    <a:srgbClr val="FF871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931 million tonnes</a:t>
              </a:r>
              <a:r>
                <a:rPr lang="en-US" sz="23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of food waste globally.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075799" y="1498540"/>
            <a:ext cx="468232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22%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foodgrain output or </a:t>
            </a:r>
            <a:r>
              <a:rPr lang="en-US" sz="31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total foodgrain and horticulture production, put together, in the country in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2022-23.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034" y="6553200"/>
            <a:ext cx="429716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India, with a population of </a:t>
            </a:r>
            <a:r>
              <a:rPr lang="en-US" sz="3006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1.4 billion</a:t>
            </a: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accounts for one quarter of the world’s undernourished </a:t>
            </a:r>
            <a:r>
              <a:rPr lang="en-US" sz="3006" u="sng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2" tooltip="https://www.wfp.org/countries/india"/>
              </a:rPr>
              <a:t> </a:t>
            </a: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is 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2852" y="6015038"/>
            <a:ext cx="5849354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6"/>
              </a:lnSpc>
            </a:pPr>
            <a:r>
              <a:rPr lang="en-US" b="true" sz="7480">
                <a:solidFill>
                  <a:srgbClr val="365B6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190</a:t>
            </a:r>
            <a:r>
              <a:rPr lang="en-US" b="true" sz="7480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M+</a:t>
            </a:r>
            <a:r>
              <a:rPr lang="en-US" b="true" sz="7480">
                <a:solidFill>
                  <a:srgbClr val="365B6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Hungry People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5799" y="6553200"/>
            <a:ext cx="4682326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India is home to an estimated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 million</a:t>
            </a:r>
            <a:r>
              <a:rPr lang="en-US" sz="3100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malnourished people, suggesting widespread food </a:t>
            </a:r>
            <a:r>
              <a:rPr lang="en-US" sz="31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insecurity.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5048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33276" y="-2982819"/>
            <a:ext cx="5254724" cy="13415291"/>
          </a:xfrm>
          <a:custGeom>
            <a:avLst/>
            <a:gdLst/>
            <a:ahLst/>
            <a:cxnLst/>
            <a:rect r="r" b="b" t="t" l="l"/>
            <a:pathLst>
              <a:path h="13415291" w="5254724">
                <a:moveTo>
                  <a:pt x="0" y="0"/>
                </a:moveTo>
                <a:lnTo>
                  <a:pt x="5254724" y="0"/>
                </a:lnTo>
                <a:lnTo>
                  <a:pt x="5254724" y="13415292"/>
                </a:lnTo>
                <a:lnTo>
                  <a:pt x="0" y="1341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825" t="0" r="-2023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009" y="3579354"/>
            <a:ext cx="10062020" cy="5678946"/>
            <a:chOff x="0" y="0"/>
            <a:chExt cx="13416027" cy="757192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163876" y="1118"/>
              <a:ext cx="2611698" cy="261169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3993" t="-16975" r="-47186" b="-10637"/>
                </a:stretch>
              </a:blip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913626"/>
              <a:ext cx="4149334" cy="4002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87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Conversion Rate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Boosts engagement by connecting donors with volunteers for efficient food redistribution.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Increases completed food donations, reducing waste.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929588" y="2991960"/>
              <a:ext cx="3799247" cy="4579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8FEB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ROI (Return on Investment)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AI-driven food quality prioritizes perishable items for faster delivery.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Optimizes volunteer efforts and boosts system efficiency.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523423" y="2991960"/>
              <a:ext cx="3892604" cy="4002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87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Brand Awareness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Enhances eco-friendly image for participating businesses.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Improves social media engagement and public perception.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5522804" y="0"/>
              <a:ext cx="2612816" cy="261281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t="0" r="-25046" b="0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60139" y="0"/>
              <a:ext cx="2612816" cy="26128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t="0" r="-24906" b="0"/>
                </a:stretch>
              </a:blip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285009" y="718536"/>
            <a:ext cx="11606570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7465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Use Cases</a:t>
            </a:r>
            <a:r>
              <a:rPr lang="en-US" sz="7465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&amp; </a:t>
            </a:r>
            <a:r>
              <a:rPr lang="en-US" sz="7465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Benefits for</a:t>
            </a:r>
            <a:r>
              <a:rPr lang="en-US" sz="7465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Target Audience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0755" y="423261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180489" y="0"/>
            <a:ext cx="11107511" cy="10287000"/>
          </a:xfrm>
          <a:prstGeom prst="rect">
            <a:avLst/>
          </a:prstGeom>
          <a:solidFill>
            <a:srgbClr val="F7F7F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58407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What </a:t>
            </a:r>
            <a:r>
              <a:rPr lang="en-US" sz="90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We</a:t>
            </a:r>
            <a:r>
              <a:rPr lang="en-US" sz="9000" b="true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</a:t>
            </a:r>
            <a:r>
              <a:rPr lang="en-US" sz="90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Can Do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60088" y="1652705"/>
            <a:ext cx="7599212" cy="1495190"/>
            <a:chOff x="0" y="0"/>
            <a:chExt cx="10132283" cy="19935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132283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b="true" sz="2999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MINIMIZES </a:t>
              </a:r>
              <a:r>
                <a:rPr lang="en-US" b="true" sz="2999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WASTE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4727"/>
              <a:ext cx="10132283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true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Reduces surplus food disposal through efficient redistribution.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60088" y="3622677"/>
            <a:ext cx="7599212" cy="1495190"/>
            <a:chOff x="0" y="0"/>
            <a:chExt cx="10132283" cy="19935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132283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b="true" sz="2999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STRENGTHENS </a:t>
              </a:r>
              <a:r>
                <a:rPr lang="en-US" b="true" sz="2999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COMMUNITY BONDS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4727"/>
              <a:ext cx="10132283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true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Fosters collaboration between donors, volunteers, and recipients.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60088" y="5891324"/>
            <a:ext cx="7599212" cy="2781065"/>
            <a:chOff x="0" y="0"/>
            <a:chExt cx="10132283" cy="37080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0132283" cy="180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b="true" sz="2999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ENHANCES </a:t>
              </a:r>
              <a:r>
                <a:rPr lang="en-US" b="true" sz="2999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SECURITY:</a:t>
              </a:r>
              <a:r>
                <a:rPr lang="en-US" b="true" sz="2999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IMPROVES ACCESS TO NUTRITIOUS MEALS FOR THOSE IN NEED.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48527"/>
              <a:ext cx="10132283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true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Collaborate in real-time with your teammates. Share tasks and work simultaneously to create a powerful presentation.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5209" y="4535977"/>
            <a:ext cx="7621138" cy="4638013"/>
            <a:chOff x="0" y="0"/>
            <a:chExt cx="10161518" cy="61840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61518" cy="6184017"/>
            </a:xfrm>
            <a:custGeom>
              <a:avLst/>
              <a:gdLst/>
              <a:ahLst/>
              <a:cxnLst/>
              <a:rect r="r" b="b" t="t" l="l"/>
              <a:pathLst>
                <a:path h="6184017" w="10161518">
                  <a:moveTo>
                    <a:pt x="0" y="0"/>
                  </a:moveTo>
                  <a:lnTo>
                    <a:pt x="10161518" y="0"/>
                  </a:lnTo>
                  <a:lnTo>
                    <a:pt x="10161518" y="6184017"/>
                  </a:lnTo>
                  <a:lnTo>
                    <a:pt x="0" y="6184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273155" y="575661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19999" y="1849605"/>
            <a:ext cx="1679669" cy="1648679"/>
            <a:chOff x="0" y="0"/>
            <a:chExt cx="646936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6936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469363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52433" y="2411006"/>
            <a:ext cx="1194021" cy="5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360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19999" y="3930264"/>
            <a:ext cx="1679669" cy="1648679"/>
            <a:chOff x="0" y="0"/>
            <a:chExt cx="6469363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6936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469363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871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52433" y="4491665"/>
            <a:ext cx="1194021" cy="5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360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619999" y="6010923"/>
            <a:ext cx="1679669" cy="1648679"/>
            <a:chOff x="0" y="0"/>
            <a:chExt cx="646936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6936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469363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2433" y="6572323"/>
            <a:ext cx="1194021" cy="5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360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19999" y="8090099"/>
            <a:ext cx="1679669" cy="1651643"/>
            <a:chOff x="0" y="0"/>
            <a:chExt cx="6469363" cy="63614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69363" cy="6361416"/>
            </a:xfrm>
            <a:custGeom>
              <a:avLst/>
              <a:gdLst/>
              <a:ahLst/>
              <a:cxnLst/>
              <a:rect r="r" b="b" t="t" l="l"/>
              <a:pathLst>
                <a:path h="6361416" w="6469363">
                  <a:moveTo>
                    <a:pt x="3234681" y="0"/>
                  </a:moveTo>
                  <a:cubicBezTo>
                    <a:pt x="1448216" y="0"/>
                    <a:pt x="0" y="1424051"/>
                    <a:pt x="0" y="3180708"/>
                  </a:cubicBezTo>
                  <a:cubicBezTo>
                    <a:pt x="0" y="4937365"/>
                    <a:pt x="1448216" y="6361416"/>
                    <a:pt x="3234681" y="6361416"/>
                  </a:cubicBezTo>
                  <a:cubicBezTo>
                    <a:pt x="5021147" y="6361416"/>
                    <a:pt x="6469363" y="4937365"/>
                    <a:pt x="6469363" y="3180708"/>
                  </a:cubicBezTo>
                  <a:cubicBezTo>
                    <a:pt x="6469363" y="1424051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8FEB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52433" y="8652982"/>
            <a:ext cx="1194021" cy="51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360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1856" y="2205953"/>
            <a:ext cx="7419951" cy="90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Food Waste Problem: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1.3 billion tons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food wasted globally </a:t>
            </a: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 year.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1856" y="3884560"/>
            <a:ext cx="7921680" cy="227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Users: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Businesses: 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Restaurants, hotels, event planners with excess food.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Volunteers: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Socially-conscious individuals, non-profits.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981856" y="6367270"/>
            <a:ext cx="7419951" cy="90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Sustainability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Demand: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62% of consumers prefer </a:t>
            </a: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eco-friendly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brands.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7844" y="8219329"/>
            <a:ext cx="7419951" cy="136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</a:t>
            </a:r>
            <a:r>
              <a:rPr lang="en-US" sz="28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Savvy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Audience: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Millennials &amp; </a:t>
            </a:r>
            <a:r>
              <a:rPr lang="en-US" sz="2800">
                <a:solidFill>
                  <a:srgbClr val="8FEBFF"/>
                </a:solidFill>
                <a:latin typeface="Roboto"/>
                <a:ea typeface="Roboto"/>
                <a:cs typeface="Roboto"/>
                <a:sym typeface="Roboto"/>
              </a:rPr>
              <a:t>Gen Z</a:t>
            </a: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driven by social impact, likely to adopt </a:t>
            </a:r>
            <a:r>
              <a:rPr lang="en-US" sz="2800">
                <a:solidFill>
                  <a:srgbClr val="FF8719"/>
                </a:solidFill>
                <a:latin typeface="Roboto"/>
                <a:ea typeface="Roboto"/>
                <a:cs typeface="Roboto"/>
                <a:sym typeface="Roboto"/>
              </a:rPr>
              <a:t>tech </a:t>
            </a: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-1084455" y="1639525"/>
            <a:ext cx="8295679" cy="8312298"/>
            <a:chOff x="0" y="0"/>
            <a:chExt cx="10143490" cy="101638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43351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0" t="-25" r="0" b="-2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49600" y="2368550"/>
              <a:ext cx="51562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0" t="-6388" r="0" b="-6388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74650" y="673100"/>
              <a:ext cx="6318250" cy="8427288"/>
            </a:xfrm>
            <a:custGeom>
              <a:avLst/>
              <a:gdLst/>
              <a:ahLst/>
              <a:cxnLst/>
              <a:rect r="r" b="b" t="t" l="l"/>
              <a:pathLst>
                <a:path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17" t="0" r="-17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116169" y="422127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0536" y="445888"/>
            <a:ext cx="14497158" cy="100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613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Market Research </a:t>
            </a:r>
            <a:r>
              <a:rPr lang="en-US" sz="6613" b="true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&amp;</a:t>
            </a:r>
            <a:r>
              <a:rPr lang="en-US" sz="6613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Target Audience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0343" y="1962657"/>
            <a:ext cx="728210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What's </a:t>
            </a:r>
          </a:p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Next for </a:t>
            </a:r>
            <a:r>
              <a:rPr lang="en-US" sz="9000" b="true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9000" b="true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80343" y="6325001"/>
            <a:ext cx="6058789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We plan to expand and improve our offerings -- and for that, we need your help.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032022" y="9125007"/>
            <a:ext cx="1153420" cy="266586"/>
            <a:chOff x="0" y="0"/>
            <a:chExt cx="1857251" cy="429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5080"/>
              <a:ext cx="1857251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1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2" y="0"/>
                    <a:pt x="1537211" y="3810"/>
                    <a:pt x="1524511" y="21590"/>
                  </a:cubicBezTo>
                  <a:cubicBezTo>
                    <a:pt x="1513081" y="39370"/>
                    <a:pt x="1516892" y="62230"/>
                    <a:pt x="1534672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1" y="400050"/>
                    <a:pt x="1524512" y="417830"/>
                  </a:cubicBezTo>
                  <a:cubicBezTo>
                    <a:pt x="1532131" y="429260"/>
                    <a:pt x="1543562" y="434340"/>
                    <a:pt x="1556262" y="434340"/>
                  </a:cubicBezTo>
                  <a:cubicBezTo>
                    <a:pt x="1563881" y="434340"/>
                    <a:pt x="1571501" y="431800"/>
                    <a:pt x="1577851" y="427990"/>
                  </a:cubicBezTo>
                  <a:lnTo>
                    <a:pt x="1840742" y="251460"/>
                  </a:lnTo>
                  <a:cubicBezTo>
                    <a:pt x="1850901" y="243840"/>
                    <a:pt x="1857251" y="232410"/>
                    <a:pt x="1857251" y="219710"/>
                  </a:cubicBezTo>
                  <a:cubicBezTo>
                    <a:pt x="1857251" y="207010"/>
                    <a:pt x="1850901" y="195580"/>
                    <a:pt x="1839471" y="187960"/>
                  </a:cubicBezTo>
                  <a:close/>
                </a:path>
              </a:pathLst>
            </a:custGeom>
            <a:solidFill>
              <a:srgbClr val="F2F1E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3390750" cy="10287000"/>
          </a:xfrm>
          <a:custGeom>
            <a:avLst/>
            <a:gdLst/>
            <a:ahLst/>
            <a:cxnLst/>
            <a:rect r="r" b="b" t="t" l="l"/>
            <a:pathLst>
              <a:path h="10287000" w="3390750">
                <a:moveTo>
                  <a:pt x="0" y="0"/>
                </a:moveTo>
                <a:lnTo>
                  <a:pt x="3390750" y="0"/>
                </a:lnTo>
                <a:lnTo>
                  <a:pt x="3390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507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22208" y="1726478"/>
            <a:ext cx="5896292" cy="5402051"/>
            <a:chOff x="0" y="0"/>
            <a:chExt cx="7861723" cy="720273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9447"/>
              <a:ext cx="523463" cy="52346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019866" y="1347"/>
              <a:ext cx="6841857" cy="519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Launch mobile application.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2545" y="4774295"/>
              <a:ext cx="520918" cy="520918"/>
            </a:xfrm>
            <a:custGeom>
              <a:avLst/>
              <a:gdLst/>
              <a:ahLst/>
              <a:cxnLst/>
              <a:rect r="r" b="b" t="t" l="l"/>
              <a:pathLst>
                <a:path h="520918" w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45" y="6453748"/>
              <a:ext cx="520918" cy="520918"/>
            </a:xfrm>
            <a:custGeom>
              <a:avLst/>
              <a:gdLst/>
              <a:ahLst/>
              <a:cxnLst/>
              <a:rect r="r" b="b" t="t" l="l"/>
              <a:pathLst>
                <a:path h="520918" w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9"/>
                  </a:lnTo>
                  <a:lnTo>
                    <a:pt x="0" y="52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19866" y="1603323"/>
              <a:ext cx="6841857" cy="519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Make our first 50 deliveries.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19866" y="2923247"/>
              <a:ext cx="6841857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Integrate more online banking options for payment.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19866" y="4763224"/>
              <a:ext cx="6841857" cy="519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Offer in-app e-wallet option.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9866" y="6161052"/>
              <a:ext cx="6841857" cy="1041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Streamline UI design to better accommodate new features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961347"/>
              <a:ext cx="520918" cy="520918"/>
            </a:xfrm>
            <a:custGeom>
              <a:avLst/>
              <a:gdLst/>
              <a:ahLst/>
              <a:cxnLst/>
              <a:rect r="r" b="b" t="t" l="l"/>
              <a:pathLst>
                <a:path h="520918" w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9"/>
                  </a:lnTo>
                  <a:lnTo>
                    <a:pt x="0" y="52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601976"/>
              <a:ext cx="520918" cy="520918"/>
            </a:xfrm>
            <a:custGeom>
              <a:avLst/>
              <a:gdLst/>
              <a:ahLst/>
              <a:cxnLst/>
              <a:rect r="r" b="b" t="t" l="l"/>
              <a:pathLst>
                <a:path h="520918" w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45" y="0"/>
              <a:ext cx="520918" cy="520918"/>
            </a:xfrm>
            <a:custGeom>
              <a:avLst/>
              <a:gdLst/>
              <a:ahLst/>
              <a:cxnLst/>
              <a:rect r="r" b="b" t="t" l="l"/>
              <a:pathLst>
                <a:path h="520918" w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185442" y="504825"/>
            <a:ext cx="4529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DAGR8aW56nE</dc:identifier>
  <dcterms:modified xsi:type="dcterms:W3CDTF">2011-08-01T06:04:30Z</dcterms:modified>
  <cp:revision>1</cp:revision>
  <dc:title>Sales Pitch for FEEDFORWARE</dc:title>
</cp:coreProperties>
</file>